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.jpeg"/><Relationship Id="rId8" Type="http://schemas.openxmlformats.org/officeDocument/2006/relationships/image" Target="../media/image9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6-0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6-0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6-0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6-0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heckPointICON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5Min Check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09PreAlg LNHeader06-0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PreAlg LTHeader06-0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6–7</a:t>
            </a:r>
          </a:p>
        </p:txBody>
      </p:sp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6-08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6-0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6-0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6-0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PreAlg LNHeader06-08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THeader06-0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Std Test Example_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NHeader06-0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PreAlg LTHeader06-0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NHeader06-0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09PreAlg LTHeader06-0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6-0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6-0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6-0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6-0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1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8.xml"/><Relationship Id="rId3" Type="http://schemas.openxmlformats.org/officeDocument/2006/relationships/slide" Target="slide9.xml"/><Relationship Id="rId4" Type="http://schemas.openxmlformats.org/officeDocument/2006/relationships/slide" Target="slide10.xml"/><Relationship Id="rId5" Type="http://schemas.openxmlformats.org/officeDocument/2006/relationships/slide" Target="slide14.xml"/><Relationship Id="rId6" Type="http://schemas.openxmlformats.org/officeDocument/2006/relationships/slide" Target="slide17.xml"/><Relationship Id="rId7" Type="http://schemas.openxmlformats.org/officeDocument/2006/relationships/slide" Target="slide18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1.jpeg"/><Relationship Id="rId4" Type="http://schemas.openxmlformats.org/officeDocument/2006/relationships/image" Target="../media/image38.png"/><Relationship Id="rId5" Type="http://schemas.openxmlformats.org/officeDocument/2006/relationships/image" Target="../media/image11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58541" b="17778"/>
          <a:stretch>
            <a:fillRect/>
          </a:stretch>
        </p:blipFill>
        <p:spPr>
          <a:xfrm>
            <a:off x="4953000" y="4343400"/>
            <a:ext cx="213360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6-0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1970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6-0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72" name="Shape 172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Dilation on the Coordinate Plane</a:t>
            </a:r>
          </a:p>
        </p:txBody>
      </p:sp>
      <p:grpSp>
        <p:nvGrpSpPr>
          <p:cNvPr id="175" name="Group 175"/>
          <p:cNvGrpSpPr/>
          <p:nvPr/>
        </p:nvGrpSpPr>
        <p:grpSpPr>
          <a:xfrm>
            <a:off x="685800" y="1657350"/>
            <a:ext cx="8026400" cy="1322388"/>
            <a:chOff x="0" y="0"/>
            <a:chExt cx="8026400" cy="1322387"/>
          </a:xfrm>
        </p:grpSpPr>
        <p:sp>
          <p:nvSpPr>
            <p:cNvPr id="173" name="Shape 173"/>
            <p:cNvSpPr/>
            <p:nvPr/>
          </p:nvSpPr>
          <p:spPr>
            <a:xfrm>
              <a:off x="0" y="0"/>
              <a:ext cx="8026400" cy="1089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90000"/>
                </a:lnSpc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 figure has vertices </a:t>
              </a:r>
              <a:r>
                <a:rPr b="1"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(–4, 4), </a:t>
              </a:r>
              <a:r>
                <a:rPr b="1"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E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(4, 8), </a:t>
              </a:r>
              <a:r>
                <a:rPr b="1"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F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(8, 8), and </a:t>
              </a:r>
              <a:r>
                <a:rPr b="1"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G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(4, 0). Graph the figure and the image of the polygon after a dilation with a scale factor of      .</a:t>
              </a:r>
            </a:p>
          </p:txBody>
        </p:sp>
        <p:pic>
          <p:nvPicPr>
            <p:cNvPr id="174" name="C06-8_1a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985000" y="527050"/>
              <a:ext cx="307976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6" name="C06-8_1.png"/>
          <p:cNvPicPr/>
          <p:nvPr/>
        </p:nvPicPr>
        <p:blipFill>
          <a:blip r:embed="rId3">
            <a:extLst/>
          </a:blip>
          <a:srcRect l="0" t="0" r="0" b="62651"/>
          <a:stretch>
            <a:fillRect/>
          </a:stretch>
        </p:blipFill>
        <p:spPr>
          <a:xfrm>
            <a:off x="1092200" y="2971800"/>
            <a:ext cx="7250113" cy="236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79" name="Shape 179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Dilation on the Coordinate Plane</a:t>
            </a:r>
          </a:p>
        </p:txBody>
      </p:sp>
      <p:pic>
        <p:nvPicPr>
          <p:cNvPr id="180" name="C06-8_1.png"/>
          <p:cNvPicPr/>
          <p:nvPr/>
        </p:nvPicPr>
        <p:blipFill>
          <a:blip r:embed="rId2">
            <a:extLst/>
          </a:blip>
          <a:srcRect l="0" t="0" r="0" b="75660"/>
          <a:stretch>
            <a:fillRect/>
          </a:stretch>
        </p:blipFill>
        <p:spPr>
          <a:xfrm>
            <a:off x="1143000" y="1419225"/>
            <a:ext cx="5530850" cy="87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C06-8_1.png"/>
          <p:cNvPicPr/>
          <p:nvPr/>
        </p:nvPicPr>
        <p:blipFill>
          <a:blip r:embed="rId2">
            <a:extLst/>
          </a:blip>
          <a:srcRect l="0" t="25660" r="0" b="50793"/>
          <a:stretch>
            <a:fillRect/>
          </a:stretch>
        </p:blipFill>
        <p:spPr>
          <a:xfrm>
            <a:off x="1143000" y="2574925"/>
            <a:ext cx="5530850" cy="847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C06-8_1.png"/>
          <p:cNvPicPr/>
          <p:nvPr/>
        </p:nvPicPr>
        <p:blipFill>
          <a:blip r:embed="rId2">
            <a:extLst/>
          </a:blip>
          <a:srcRect l="0" t="50000" r="0" b="24867"/>
          <a:stretch>
            <a:fillRect/>
          </a:stretch>
        </p:blipFill>
        <p:spPr>
          <a:xfrm>
            <a:off x="1143000" y="3702050"/>
            <a:ext cx="5530850" cy="904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06-8_1.png"/>
          <p:cNvPicPr/>
          <p:nvPr/>
        </p:nvPicPr>
        <p:blipFill>
          <a:blip r:embed="rId2">
            <a:extLst/>
          </a:blip>
          <a:srcRect l="0" t="74867" r="0" b="0"/>
          <a:stretch>
            <a:fillRect/>
          </a:stretch>
        </p:blipFill>
        <p:spPr>
          <a:xfrm>
            <a:off x="1143000" y="4886325"/>
            <a:ext cx="5530850" cy="904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4"/>
      <p:bldP build="whole" bldLvl="1" animBg="1" rev="0" advAuto="0" spid="182" grpId="3"/>
      <p:bldP build="whole" bldLvl="1" animBg="1" rev="0" advAuto="0" spid="180" grpId="1"/>
      <p:bldP build="whole" bldLvl="1" animBg="1" rev="0" advAuto="0" spid="18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86" name="Shape 186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Dilation on the Coordinate Plane</a:t>
            </a:r>
          </a:p>
        </p:txBody>
      </p:sp>
      <p:sp>
        <p:nvSpPr>
          <p:cNvPr id="187" name="Shape 187"/>
          <p:cNvSpPr/>
          <p:nvPr/>
        </p:nvSpPr>
        <p:spPr>
          <a:xfrm>
            <a:off x="673100" y="1638300"/>
            <a:ext cx="79502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</a:p>
        </p:txBody>
      </p:sp>
      <p:pic>
        <p:nvPicPr>
          <p:cNvPr id="188" name="PALG06-08-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1828800"/>
            <a:ext cx="3724275" cy="3656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2"/>
      <p:bldP build="p" bldLvl="5" animBg="1" rev="0" advAuto="0" spid="18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2"/>
          <p:cNvGrpSpPr/>
          <p:nvPr/>
        </p:nvGrpSpPr>
        <p:grpSpPr>
          <a:xfrm>
            <a:off x="692150" y="1152525"/>
            <a:ext cx="8026400" cy="1504058"/>
            <a:chOff x="0" y="0"/>
            <a:chExt cx="8026400" cy="1504057"/>
          </a:xfrm>
        </p:grpSpPr>
        <p:pic>
          <p:nvPicPr>
            <p:cNvPr id="190" name="C06-8_1CYP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94450" y="571500"/>
              <a:ext cx="307976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Shape 191"/>
            <p:cNvSpPr/>
            <p:nvPr/>
          </p:nvSpPr>
          <p:spPr>
            <a:xfrm>
              <a:off x="0" y="0"/>
              <a:ext cx="8026400" cy="15040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15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 figure has vertices </a:t>
              </a:r>
              <a:r>
                <a:rPr b="1"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(–3, 3), </a:t>
              </a:r>
              <a:r>
                <a:rPr b="1"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(0, –3), </a:t>
              </a:r>
              <a:r>
                <a:rPr b="1"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(6, 3), </a:t>
              </a: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b="1"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(3, 6) and is dilated by a scale factor of      . Which figure shows the correct figure and image?</a:t>
              </a:r>
            </a:p>
          </p:txBody>
        </p:sp>
      </p:grpSp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pic>
        <p:nvPicPr>
          <p:cNvPr id="194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Group 201"/>
          <p:cNvGrpSpPr/>
          <p:nvPr/>
        </p:nvGrpSpPr>
        <p:grpSpPr>
          <a:xfrm>
            <a:off x="1143000" y="2933699"/>
            <a:ext cx="4660900" cy="3473452"/>
            <a:chOff x="0" y="0"/>
            <a:chExt cx="4660900" cy="3473450"/>
          </a:xfrm>
        </p:grpSpPr>
        <p:sp>
          <p:nvSpPr>
            <p:cNvPr id="196" name="Shape 196"/>
            <p:cNvSpPr/>
            <p:nvPr/>
          </p:nvSpPr>
          <p:spPr>
            <a:xfrm>
              <a:off x="0" y="0"/>
              <a:ext cx="4660900" cy="1944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800"/>
                </a:spcBef>
                <a:buClr>
                  <a:srgbClr val="0068AD"/>
                </a:buClr>
                <a:buFont typeface="Arial"/>
                <a:tabLst>
                  <a:tab pos="2273300" algn="l"/>
                  <a:tab pos="27813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	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endPara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800"/>
                </a:spcBef>
                <a:buClr>
                  <a:srgbClr val="0068AD"/>
                </a:buClr>
                <a:buFont typeface="Arial"/>
                <a:tabLst>
                  <a:tab pos="2273300" algn="l"/>
                  <a:tab pos="27813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800"/>
                </a:spcBef>
                <a:buClr>
                  <a:srgbClr val="0068AD"/>
                </a:buClr>
                <a:buFont typeface="Arial"/>
                <a:tabLst>
                  <a:tab pos="2273300" algn="l"/>
                  <a:tab pos="27813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	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97" name="PALG06-08-01-SolveD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57475" y="1801812"/>
              <a:ext cx="1700213" cy="1671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PALG06-08-01-SolveA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7200" y="3175"/>
              <a:ext cx="1700213" cy="1671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PALG06-08-01-SolveB.jp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57475" y="14287"/>
              <a:ext cx="1700213" cy="1671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PALG06-08-01-SolveC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7200" y="1790700"/>
              <a:ext cx="1700213" cy="1671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2" name="Shape 202"/>
          <p:cNvSpPr/>
          <p:nvPr/>
        </p:nvSpPr>
        <p:spPr>
          <a:xfrm>
            <a:off x="1130300" y="291465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4"/>
      <p:bldP build="whole" bldLvl="1" animBg="1" rev="0" advAuto="0" spid="202" grpId="5"/>
      <p:bldP build="whole" bldLvl="1" animBg="1" rev="0" advAuto="0" spid="194" grpId="1"/>
      <p:bldP build="whole" bldLvl="1" animBg="1" rev="0" advAuto="0" spid="195" grpId="2"/>
      <p:bldP build="whole" bldLvl="1" animBg="1" rev="0" advAuto="0" spid="19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2"/>
          <p:cNvGrpSpPr/>
          <p:nvPr/>
        </p:nvGrpSpPr>
        <p:grpSpPr>
          <a:xfrm>
            <a:off x="533400" y="2895599"/>
            <a:ext cx="5727700" cy="2362201"/>
            <a:chOff x="0" y="0"/>
            <a:chExt cx="5727700" cy="2362200"/>
          </a:xfrm>
        </p:grpSpPr>
        <p:pic>
          <p:nvPicPr>
            <p:cNvPr id="204" name="C06-8_2.png"/>
            <p:cNvPicPr/>
            <p:nvPr/>
          </p:nvPicPr>
          <p:blipFill>
            <a:blip r:embed="rId2">
              <a:extLst/>
            </a:blip>
            <a:srcRect l="67654" t="66227" r="0" b="0"/>
            <a:stretch>
              <a:fillRect/>
            </a:stretch>
          </p:blipFill>
          <p:spPr>
            <a:xfrm>
              <a:off x="3657600" y="1384300"/>
              <a:ext cx="381000" cy="893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C06-8_2.png"/>
            <p:cNvPicPr/>
            <p:nvPr/>
          </p:nvPicPr>
          <p:blipFill>
            <a:blip r:embed="rId2">
              <a:extLst/>
            </a:blip>
            <a:srcRect l="0" t="66227" r="57681" b="0"/>
            <a:stretch>
              <a:fillRect/>
            </a:stretch>
          </p:blipFill>
          <p:spPr>
            <a:xfrm>
              <a:off x="4165600" y="1355725"/>
              <a:ext cx="498475" cy="893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C06-8_2.png"/>
            <p:cNvPicPr/>
            <p:nvPr/>
          </p:nvPicPr>
          <p:blipFill>
            <a:blip r:embed="rId2">
              <a:extLst/>
            </a:blip>
            <a:srcRect l="42723" t="66227" r="0" b="0"/>
            <a:stretch>
              <a:fillRect/>
            </a:stretch>
          </p:blipFill>
          <p:spPr>
            <a:xfrm>
              <a:off x="4756150" y="1355725"/>
              <a:ext cx="674688" cy="893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C06-8_2.png"/>
            <p:cNvPicPr/>
            <p:nvPr/>
          </p:nvPicPr>
          <p:blipFill>
            <a:blip r:embed="rId2">
              <a:extLst/>
            </a:blip>
            <a:srcRect l="0" t="34553" r="67654" b="33773"/>
            <a:stretch>
              <a:fillRect/>
            </a:stretch>
          </p:blipFill>
          <p:spPr>
            <a:xfrm>
              <a:off x="3001962" y="1358900"/>
              <a:ext cx="381001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C06-8_2.png"/>
            <p:cNvPicPr/>
            <p:nvPr/>
          </p:nvPicPr>
          <p:blipFill>
            <a:blip r:embed="rId2">
              <a:extLst/>
            </a:blip>
            <a:srcRect l="0" t="0" r="36119" b="63887"/>
            <a:stretch>
              <a:fillRect/>
            </a:stretch>
          </p:blipFill>
          <p:spPr>
            <a:xfrm>
              <a:off x="1301750" y="1406525"/>
              <a:ext cx="752475" cy="955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C06-8_2.png"/>
            <p:cNvPicPr/>
            <p:nvPr/>
          </p:nvPicPr>
          <p:blipFill>
            <a:blip r:embed="rId2">
              <a:extLst/>
            </a:blip>
            <a:srcRect l="62129" t="0" r="0" b="63887"/>
            <a:stretch>
              <a:fillRect/>
            </a:stretch>
          </p:blipFill>
          <p:spPr>
            <a:xfrm>
              <a:off x="2122487" y="1406525"/>
              <a:ext cx="446088" cy="955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C06-8_2.png"/>
            <p:cNvPicPr/>
            <p:nvPr/>
          </p:nvPicPr>
          <p:blipFill>
            <a:blip r:embed="rId2">
              <a:extLst/>
            </a:blip>
            <a:srcRect l="0" t="66227" r="84635" b="0"/>
            <a:stretch>
              <a:fillRect/>
            </a:stretch>
          </p:blipFill>
          <p:spPr>
            <a:xfrm>
              <a:off x="2882900" y="1406525"/>
              <a:ext cx="180975" cy="893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Shape 211"/>
            <p:cNvSpPr/>
            <p:nvPr/>
          </p:nvSpPr>
          <p:spPr>
            <a:xfrm>
              <a:off x="0" y="0"/>
              <a:ext cx="5727700" cy="2245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15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tabLst>
                  <a:tab pos="952500" algn="l"/>
                  <a:tab pos="2501900" algn="l"/>
                  <a:tab pos="3238500" algn="l"/>
                  <a:tab pos="36957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</a:t>
              </a:r>
              <a:r>
                <a:rPr sz="2400">
                  <a:uFill>
                    <a:solidFill/>
                  </a:uFill>
                </a:rPr>
                <a:t>	</a:t>
              </a:r>
              <a:r>
                <a:rPr i="1" sz="2400">
                  <a:uFill>
                    <a:solidFill/>
                  </a:uFill>
                </a:rPr>
                <a:t>H'</a:t>
              </a:r>
              <a:r>
                <a:rPr sz="2400">
                  <a:uFill>
                    <a:solidFill/>
                  </a:uFill>
                </a:rPr>
                <a:t>(4, 8), </a:t>
              </a:r>
              <a:r>
                <a:rPr i="1" sz="2400">
                  <a:uFill>
                    <a:solidFill/>
                  </a:uFill>
                </a:rPr>
                <a:t>I'</a:t>
              </a:r>
              <a:r>
                <a:rPr sz="2400">
                  <a:uFill>
                    <a:solidFill/>
                  </a:uFill>
                </a:rPr>
                <a:t>(–4, –16), </a:t>
              </a:r>
              <a:r>
                <a:rPr i="1" sz="2400">
                  <a:uFill>
                    <a:solidFill/>
                  </a:uFill>
                </a:rPr>
                <a:t>J'</a:t>
              </a:r>
              <a:r>
                <a:rPr sz="2400">
                  <a:uFill>
                    <a:solidFill/>
                  </a:uFill>
                </a:rPr>
                <a:t>(–8, –4)</a:t>
              </a:r>
              <a:endParaRPr sz="2400">
                <a:uFill>
                  <a:solidFill/>
                </a:uFill>
              </a:endParaRPr>
            </a:p>
            <a:p>
              <a:pPr lvl="0" marL="383540">
                <a:lnSpc>
                  <a:spcPct val="15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tabLst>
                  <a:tab pos="952500" algn="l"/>
                  <a:tab pos="2501900" algn="l"/>
                  <a:tab pos="3238500" algn="l"/>
                  <a:tab pos="36957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</a:t>
              </a:r>
              <a:r>
                <a:rPr sz="2400">
                  <a:uFill>
                    <a:solidFill/>
                  </a:uFill>
                </a:rPr>
                <a:t>	</a:t>
              </a:r>
              <a:r>
                <a:rPr i="1" sz="2400">
                  <a:uFill>
                    <a:solidFill/>
                  </a:uFill>
                </a:rPr>
                <a:t>H'</a:t>
              </a:r>
              <a:r>
                <a:rPr sz="2400">
                  <a:uFill>
                    <a:solidFill/>
                  </a:uFill>
                </a:rPr>
                <a:t>(–4, –8), </a:t>
              </a:r>
              <a:r>
                <a:rPr i="1" sz="2400">
                  <a:uFill>
                    <a:solidFill/>
                  </a:uFill>
                </a:rPr>
                <a:t>I'</a:t>
              </a:r>
              <a:r>
                <a:rPr sz="2400">
                  <a:uFill>
                    <a:solidFill/>
                  </a:uFill>
                </a:rPr>
                <a:t>(4, 16), </a:t>
              </a:r>
              <a:r>
                <a:rPr i="1" sz="2400">
                  <a:uFill>
                    <a:solidFill/>
                  </a:uFill>
                </a:rPr>
                <a:t>J'</a:t>
              </a:r>
              <a:r>
                <a:rPr sz="2400">
                  <a:uFill>
                    <a:solidFill/>
                  </a:uFill>
                </a:rPr>
                <a:t>(8, 4)</a:t>
              </a:r>
              <a:endParaRPr sz="2400">
                <a:uFill>
                  <a:solidFill/>
                </a:uFill>
              </a:endParaRPr>
            </a:p>
            <a:p>
              <a:pPr lvl="0" marL="383540">
                <a:lnSpc>
                  <a:spcPct val="15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tabLst>
                  <a:tab pos="952500" algn="l"/>
                  <a:tab pos="2501900" algn="l"/>
                  <a:tab pos="3238500" algn="l"/>
                  <a:tab pos="36957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</a:t>
              </a:r>
              <a:r>
                <a:rPr sz="2400">
                  <a:uFill>
                    <a:solidFill/>
                  </a:uFill>
                </a:rPr>
                <a:t>	</a:t>
              </a:r>
              <a:r>
                <a:rPr i="1" sz="2400">
                  <a:uFill>
                    <a:solidFill/>
                  </a:uFill>
                </a:rPr>
                <a:t>H'	</a:t>
              </a:r>
              <a:r>
                <a:rPr sz="2400">
                  <a:uFill>
                    <a:solidFill/>
                  </a:uFill>
                </a:rPr>
                <a:t>, </a:t>
              </a:r>
              <a:r>
                <a:rPr i="1" sz="2400">
                  <a:uFill>
                    <a:solidFill/>
                  </a:uFill>
                </a:rPr>
                <a:t>I'</a:t>
              </a:r>
              <a:r>
                <a:rPr sz="2400">
                  <a:uFill>
                    <a:solidFill/>
                  </a:uFill>
                </a:rPr>
                <a:t> 	, 1  , </a:t>
              </a:r>
              <a:r>
                <a:rPr i="1" sz="2400">
                  <a:uFill>
                    <a:solidFill/>
                  </a:uFill>
                </a:rPr>
                <a:t>J'</a:t>
              </a:r>
              <a:endParaRPr i="1" sz="2400">
                <a:uFill>
                  <a:solidFill/>
                </a:uFill>
              </a:endParaRPr>
            </a:p>
            <a:p>
              <a:pPr lvl="0" marL="383540">
                <a:lnSpc>
                  <a:spcPct val="15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tabLst>
                  <a:tab pos="952500" algn="l"/>
                  <a:tab pos="2501900" algn="l"/>
                  <a:tab pos="3238500" algn="l"/>
                  <a:tab pos="36957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</a:t>
              </a:r>
              <a:r>
                <a:rPr sz="2400">
                  <a:uFill>
                    <a:solidFill/>
                  </a:uFill>
                </a:rPr>
                <a:t>	</a:t>
              </a:r>
              <a:r>
                <a:rPr i="1" sz="2400">
                  <a:uFill>
                    <a:solidFill/>
                  </a:uFill>
                </a:rPr>
                <a:t>H'</a:t>
              </a:r>
              <a:r>
                <a:rPr sz="2400">
                  <a:uFill>
                    <a:solidFill/>
                  </a:uFill>
                </a:rPr>
                <a:t>(–4, –8), </a:t>
              </a:r>
              <a:r>
                <a:rPr i="1" sz="2400">
                  <a:uFill>
                    <a:solidFill/>
                  </a:uFill>
                </a:rPr>
                <a:t>I'</a:t>
              </a:r>
              <a:r>
                <a:rPr sz="2400">
                  <a:uFill>
                    <a:solidFill/>
                  </a:uFill>
                </a:rPr>
                <a:t>(4, 8), </a:t>
              </a:r>
              <a:r>
                <a:rPr i="1" sz="2400">
                  <a:uFill>
                    <a:solidFill/>
                  </a:uFill>
                </a:rPr>
                <a:t>J'</a:t>
              </a:r>
              <a:r>
                <a:rPr sz="2400">
                  <a:uFill>
                    <a:solidFill/>
                  </a:uFill>
                </a:rPr>
                <a:t>(8, –4)</a:t>
              </a:r>
            </a:p>
          </p:txBody>
        </p:sp>
      </p:grpSp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14" name="Shape 214"/>
          <p:cNvSpPr/>
          <p:nvPr/>
        </p:nvSpPr>
        <p:spPr>
          <a:xfrm>
            <a:off x="876300" y="1522412"/>
            <a:ext cx="7747000" cy="115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triangle has vertices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H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(–1, –2),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I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(1, 4), and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J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(2, 1). Find the coordinates of the triangle after a dilation with a scale factor of 4.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4" grpId="1"/>
      <p:bldP build="whole" bldLvl="1" animBg="1" rev="0" advAuto="0" spid="21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17" name="Shape 217"/>
          <p:cNvSpPr/>
          <p:nvPr/>
        </p:nvSpPr>
        <p:spPr>
          <a:xfrm>
            <a:off x="525462" y="1495425"/>
            <a:ext cx="7874001" cy="148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Read the Test Item</a:t>
            </a:r>
            <a:endParaRPr b="1" sz="2400">
              <a:solidFill>
                <a:srgbClr val="0068AD"/>
              </a:solidFill>
              <a:uFill>
                <a:solidFill>
                  <a:srgbClr val="0068AD"/>
                </a:solidFill>
              </a:uFill>
            </a:endParaRPr>
          </a:p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You are asked to find the coordinates of the image after the dilation. Multiply the coordinates of each vertex by the scale factor.</a:t>
            </a:r>
          </a:p>
        </p:txBody>
      </p:sp>
      <p:sp>
        <p:nvSpPr>
          <p:cNvPr id="218" name="Shape 218"/>
          <p:cNvSpPr/>
          <p:nvPr/>
        </p:nvSpPr>
        <p:spPr>
          <a:xfrm>
            <a:off x="876300" y="3200400"/>
            <a:ext cx="77216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tabLst>
                <a:tab pos="1866900" algn="l"/>
                <a:tab pos="2781300" algn="l"/>
                <a:tab pos="5308600" algn="l"/>
                <a:tab pos="5867400" algn="l"/>
                <a:tab pos="6096000" algn="l"/>
                <a:tab pos="6438900" algn="l"/>
              </a:tabLst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the Test Item</a:t>
            </a:r>
          </a:p>
        </p:txBody>
      </p:sp>
      <p:sp>
        <p:nvSpPr>
          <p:cNvPr id="219" name="Shape 219"/>
          <p:cNvSpPr/>
          <p:nvPr/>
        </p:nvSpPr>
        <p:spPr>
          <a:xfrm>
            <a:off x="876300" y="3670300"/>
            <a:ext cx="772160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866900" algn="l"/>
                <a:tab pos="2781300" algn="l"/>
                <a:tab pos="5308600" algn="l"/>
                <a:tab pos="5867400" algn="l"/>
                <a:tab pos="6096000" algn="l"/>
                <a:tab pos="6438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The dilation is (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, 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) → (4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, 4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).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866900" algn="l"/>
                <a:tab pos="2781300" algn="l"/>
                <a:tab pos="5308600" algn="l"/>
                <a:tab pos="5867400" algn="l"/>
                <a:tab pos="6096000" algn="l"/>
                <a:tab pos="64389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H</a:t>
            </a:r>
            <a:r>
              <a:rPr sz="2400">
                <a:uFill>
                  <a:solidFill/>
                </a:uFill>
              </a:rPr>
              <a:t>(–1, –2) → (4 ● –1, 4 ● –2) → </a:t>
            </a:r>
            <a:r>
              <a:rPr i="1" sz="2400">
                <a:uFill>
                  <a:solidFill/>
                </a:uFill>
              </a:rPr>
              <a:t>H</a:t>
            </a:r>
            <a:r>
              <a:rPr i="1" sz="2400">
                <a:uFill>
                  <a:solidFill/>
                </a:uFill>
              </a:rPr>
              <a:t>'</a:t>
            </a:r>
            <a:r>
              <a:rPr sz="2400">
                <a:uFill>
                  <a:solidFill/>
                </a:uFill>
              </a:rPr>
              <a:t>(–4, –8)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866900" algn="l"/>
                <a:tab pos="2781300" algn="l"/>
                <a:tab pos="5308600" algn="l"/>
                <a:tab pos="5867400" algn="l"/>
                <a:tab pos="6096000" algn="l"/>
                <a:tab pos="64389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I</a:t>
            </a:r>
            <a:r>
              <a:rPr sz="2400">
                <a:uFill>
                  <a:solidFill/>
                </a:uFill>
              </a:rPr>
              <a:t>(1, 4) → (4 ● 1, 4 ● 4) → </a:t>
            </a:r>
            <a:r>
              <a:rPr i="1" sz="2400">
                <a:uFill>
                  <a:solidFill/>
                </a:uFill>
              </a:rPr>
              <a:t>I</a:t>
            </a:r>
            <a:r>
              <a:rPr i="1" sz="2400">
                <a:uFill>
                  <a:solidFill/>
                </a:uFill>
              </a:rPr>
              <a:t>'</a:t>
            </a:r>
            <a:r>
              <a:rPr sz="2400">
                <a:uFill>
                  <a:solidFill/>
                </a:uFill>
              </a:rPr>
              <a:t>(4, 16)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866900" algn="l"/>
                <a:tab pos="2781300" algn="l"/>
                <a:tab pos="5308600" algn="l"/>
                <a:tab pos="5867400" algn="l"/>
                <a:tab pos="6096000" algn="l"/>
                <a:tab pos="64389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J</a:t>
            </a:r>
            <a:r>
              <a:rPr sz="2400">
                <a:uFill>
                  <a:solidFill/>
                </a:uFill>
              </a:rPr>
              <a:t>(2, 1) → (4 ● 2, 4 ● 1) → </a:t>
            </a:r>
            <a:r>
              <a:rPr i="1" sz="2400">
                <a:uFill>
                  <a:solidFill/>
                </a:uFill>
              </a:rPr>
              <a:t>J</a:t>
            </a:r>
            <a:r>
              <a:rPr i="1" sz="2400">
                <a:uFill>
                  <a:solidFill/>
                </a:uFill>
              </a:rPr>
              <a:t>'</a:t>
            </a:r>
            <a:r>
              <a:rPr sz="2400">
                <a:uFill>
                  <a:solidFill/>
                </a:uFill>
              </a:rPr>
              <a:t>(8, 4)</a:t>
            </a:r>
          </a:p>
        </p:txBody>
      </p:sp>
      <p:sp>
        <p:nvSpPr>
          <p:cNvPr id="220" name="Shape 220"/>
          <p:cNvSpPr/>
          <p:nvPr/>
        </p:nvSpPr>
        <p:spPr>
          <a:xfrm>
            <a:off x="533400" y="577215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answer is B.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0" grpId="4"/>
      <p:bldP build="p" bldLvl="5" animBg="1" rev="0" advAuto="0" spid="219" grpId="3"/>
      <p:bldP build="p" bldLvl="5" animBg="1" rev="0" advAuto="0" spid="217" grpId="1"/>
      <p:bldP build="p" bldLvl="5" animBg="1" rev="0" advAuto="0" spid="218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23" name="Shape 223"/>
          <p:cNvSpPr/>
          <p:nvPr/>
        </p:nvSpPr>
        <p:spPr>
          <a:xfrm>
            <a:off x="1143000" y="2971800"/>
            <a:ext cx="5041901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A'</a:t>
            </a:r>
            <a:r>
              <a:rPr b="1" sz="800">
                <a:uFill>
                  <a:solidFill/>
                </a:uFill>
              </a:rPr>
              <a:t> </a:t>
            </a:r>
            <a:r>
              <a:rPr b="1" sz="2400">
                <a:uFill>
                  <a:solidFill/>
                </a:uFill>
              </a:rPr>
              <a:t>(6, 3), </a:t>
            </a:r>
            <a:r>
              <a:rPr b="1" i="1" sz="2400">
                <a:uFill>
                  <a:solidFill/>
                </a:uFill>
              </a:rPr>
              <a:t>B'</a:t>
            </a:r>
            <a:r>
              <a:rPr b="1" sz="800">
                <a:uFill>
                  <a:solidFill/>
                </a:uFill>
              </a:rPr>
              <a:t> </a:t>
            </a:r>
            <a:r>
              <a:rPr b="1" sz="2400">
                <a:uFill>
                  <a:solidFill/>
                </a:uFill>
              </a:rPr>
              <a:t>(3, 8), </a:t>
            </a:r>
            <a:r>
              <a:rPr b="1" i="1" sz="2400">
                <a:uFill>
                  <a:solidFill/>
                </a:uFill>
              </a:rPr>
              <a:t>C'</a:t>
            </a:r>
            <a:r>
              <a:rPr b="1" sz="800">
                <a:uFill>
                  <a:solidFill/>
                </a:uFill>
              </a:rPr>
              <a:t> </a:t>
            </a:r>
            <a:r>
              <a:rPr b="1" sz="2400">
                <a:uFill>
                  <a:solidFill/>
                </a:uFill>
              </a:rPr>
              <a:t>(6, 6)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A'</a:t>
            </a:r>
            <a:r>
              <a:rPr b="1" sz="800">
                <a:uFill>
                  <a:solidFill/>
                </a:uFill>
              </a:rPr>
              <a:t> </a:t>
            </a:r>
            <a:r>
              <a:rPr b="1" sz="2400">
                <a:uFill>
                  <a:solidFill/>
                </a:uFill>
              </a:rPr>
              <a:t>(5, –10), </a:t>
            </a:r>
            <a:r>
              <a:rPr b="1" i="1" sz="2400">
                <a:uFill>
                  <a:solidFill/>
                </a:uFill>
              </a:rPr>
              <a:t>B'</a:t>
            </a:r>
            <a:r>
              <a:rPr b="1" sz="800">
                <a:uFill>
                  <a:solidFill/>
                </a:uFill>
              </a:rPr>
              <a:t> </a:t>
            </a:r>
            <a:r>
              <a:rPr b="1" sz="2400">
                <a:uFill>
                  <a:solidFill/>
                </a:uFill>
              </a:rPr>
              <a:t>(–10, 15), </a:t>
            </a:r>
            <a:r>
              <a:rPr b="1" i="1" sz="2400">
                <a:uFill>
                  <a:solidFill/>
                </a:uFill>
              </a:rPr>
              <a:t>C'</a:t>
            </a:r>
            <a:r>
              <a:rPr b="1" i="1" sz="800">
                <a:uFill>
                  <a:solidFill/>
                </a:uFill>
              </a:rPr>
              <a:t> </a:t>
            </a:r>
            <a:r>
              <a:rPr b="1" sz="2400">
                <a:uFill>
                  <a:solidFill/>
                </a:uFill>
              </a:rPr>
              <a:t>(5, 5)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A'</a:t>
            </a:r>
            <a:r>
              <a:rPr b="1" sz="800">
                <a:uFill>
                  <a:solidFill/>
                </a:uFill>
              </a:rPr>
              <a:t> </a:t>
            </a:r>
            <a:r>
              <a:rPr b="1" sz="2400">
                <a:uFill>
                  <a:solidFill/>
                </a:uFill>
              </a:rPr>
              <a:t>(–10, 5), </a:t>
            </a:r>
            <a:r>
              <a:rPr b="1" i="1" sz="2400">
                <a:uFill>
                  <a:solidFill/>
                </a:uFill>
              </a:rPr>
              <a:t>B'</a:t>
            </a:r>
            <a:r>
              <a:rPr b="1" sz="800">
                <a:uFill>
                  <a:solidFill/>
                </a:uFill>
              </a:rPr>
              <a:t> </a:t>
            </a:r>
            <a:r>
              <a:rPr b="1" sz="2400">
                <a:uFill>
                  <a:solidFill/>
                </a:uFill>
              </a:rPr>
              <a:t>(15, –10), </a:t>
            </a:r>
            <a:r>
              <a:rPr b="1" i="1" sz="2400">
                <a:uFill>
                  <a:solidFill/>
                </a:uFill>
              </a:rPr>
              <a:t>C'</a:t>
            </a:r>
            <a:r>
              <a:rPr b="1" sz="800">
                <a:uFill>
                  <a:solidFill/>
                </a:uFill>
              </a:rPr>
              <a:t> </a:t>
            </a:r>
            <a:r>
              <a:rPr b="1" sz="2400">
                <a:uFill>
                  <a:solidFill/>
                </a:uFill>
              </a:rPr>
              <a:t>(5, 5)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A'</a:t>
            </a:r>
            <a:r>
              <a:rPr b="1" sz="800">
                <a:uFill>
                  <a:solidFill/>
                </a:uFill>
              </a:rPr>
              <a:t> </a:t>
            </a:r>
            <a:r>
              <a:rPr b="1" sz="2400">
                <a:uFill>
                  <a:solidFill/>
                </a:uFill>
              </a:rPr>
              <a:t>(–4, 7), </a:t>
            </a:r>
            <a:r>
              <a:rPr b="1" i="1" sz="2400">
                <a:uFill>
                  <a:solidFill/>
                </a:uFill>
              </a:rPr>
              <a:t>B'</a:t>
            </a:r>
            <a:r>
              <a:rPr b="1" sz="800">
                <a:uFill>
                  <a:solidFill/>
                </a:uFill>
              </a:rPr>
              <a:t> </a:t>
            </a:r>
            <a:r>
              <a:rPr b="1" sz="2400">
                <a:uFill>
                  <a:solidFill/>
                </a:uFill>
              </a:rPr>
              <a:t>(–7, 2), </a:t>
            </a:r>
            <a:r>
              <a:rPr b="1" i="1" sz="2400">
                <a:uFill>
                  <a:solidFill/>
                </a:uFill>
              </a:rPr>
              <a:t>C'</a:t>
            </a:r>
            <a:r>
              <a:rPr b="1" sz="800">
                <a:uFill>
                  <a:solidFill/>
                </a:uFill>
              </a:rPr>
              <a:t> </a:t>
            </a:r>
            <a:r>
              <a:rPr b="1" sz="2400">
                <a:uFill>
                  <a:solidFill/>
                </a:uFill>
              </a:rPr>
              <a:t>(–4, 4)</a:t>
            </a:r>
          </a:p>
        </p:txBody>
      </p:sp>
      <p:sp>
        <p:nvSpPr>
          <p:cNvPr id="224" name="Shape 224"/>
          <p:cNvSpPr/>
          <p:nvPr/>
        </p:nvSpPr>
        <p:spPr>
          <a:xfrm>
            <a:off x="679450" y="1636712"/>
            <a:ext cx="80264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triangle has vertices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(1, –2),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(–2, 3), and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(1, 1). Which are the coordinates of the triangle after a dilation with scale factor of 5?</a:t>
            </a:r>
          </a:p>
        </p:txBody>
      </p:sp>
      <p:sp>
        <p:nvSpPr>
          <p:cNvPr id="225" name="Shape 225"/>
          <p:cNvSpPr/>
          <p:nvPr/>
        </p:nvSpPr>
        <p:spPr>
          <a:xfrm>
            <a:off x="1143000" y="38766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26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200" y="838200"/>
            <a:ext cx="19812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3"/>
      <p:bldP build="whole" bldLvl="1" animBg="1" rev="0" advAuto="0" spid="227" grpId="2"/>
      <p:bldP build="whole" bldLvl="1" animBg="1" rev="0" advAuto="0" spid="223" grpId="4"/>
      <p:bldP build="whole" bldLvl="1" animBg="1" rev="0" advAuto="0" spid="226" grpId="1"/>
      <p:bldP build="whole" bldLvl="1" animBg="1" rev="0" advAuto="0" spid="225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</a:t>
            </a:r>
          </a:p>
        </p:txBody>
      </p:sp>
      <p:pic>
        <p:nvPicPr>
          <p:cNvPr id="230" name="PALG-CH6-309-CS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2509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33" name="Shape 23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a Scale Factor</a:t>
            </a:r>
          </a:p>
        </p:txBody>
      </p:sp>
      <p:sp>
        <p:nvSpPr>
          <p:cNvPr id="234" name="Shape 234"/>
          <p:cNvSpPr/>
          <p:nvPr/>
        </p:nvSpPr>
        <p:spPr>
          <a:xfrm>
            <a:off x="1054100" y="1524000"/>
            <a:ext cx="7264400" cy="222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COPIES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 Peri is enlarging a page from a book on the copy machine. The original page measured 14 centimeters by 21 centimeters. If the enlarged image measures 17.5 centimeters by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26.25 centimeters, what is the scale factor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of the dilation? </a:t>
            </a:r>
          </a:p>
        </p:txBody>
      </p:sp>
      <p:sp>
        <p:nvSpPr>
          <p:cNvPr id="235" name="Shape 235"/>
          <p:cNvSpPr/>
          <p:nvPr/>
        </p:nvSpPr>
        <p:spPr>
          <a:xfrm>
            <a:off x="687387" y="3962400"/>
            <a:ext cx="83185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Write a ratio comparing the lengths of the two pages.</a:t>
            </a:r>
          </a:p>
        </p:txBody>
      </p:sp>
      <p:pic>
        <p:nvPicPr>
          <p:cNvPr id="236" name="6-8-3.png"/>
          <p:cNvPicPr/>
          <p:nvPr/>
        </p:nvPicPr>
        <p:blipFill>
          <a:blip r:embed="rId2">
            <a:extLst/>
          </a:blip>
          <a:srcRect l="0" t="0" r="0" b="74720"/>
          <a:stretch>
            <a:fillRect/>
          </a:stretch>
        </p:blipFill>
        <p:spPr>
          <a:xfrm>
            <a:off x="1171575" y="4572000"/>
            <a:ext cx="4086225" cy="860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6-8-3.png"/>
          <p:cNvPicPr/>
          <p:nvPr/>
        </p:nvPicPr>
        <p:blipFill>
          <a:blip r:embed="rId2">
            <a:extLst/>
          </a:blip>
          <a:srcRect l="54312" t="26585" r="0" b="49253"/>
          <a:stretch>
            <a:fillRect/>
          </a:stretch>
        </p:blipFill>
        <p:spPr>
          <a:xfrm>
            <a:off x="3390900" y="5476875"/>
            <a:ext cx="1866900" cy="822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3"/>
      <p:bldP build="whole" bldLvl="1" animBg="1" rev="0" advAuto="0" spid="234" grpId="1"/>
      <p:bldP build="p" bldLvl="5" animBg="1" rev="0" advAuto="0" spid="235" grpId="2"/>
      <p:bldP build="whole" bldLvl="1" animBg="1" rev="0" advAuto="0" spid="237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40" name="Shape 240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a Scale Factor</a:t>
            </a:r>
          </a:p>
        </p:txBody>
      </p:sp>
      <p:pic>
        <p:nvPicPr>
          <p:cNvPr id="241" name="6-8-3.png"/>
          <p:cNvPicPr/>
          <p:nvPr/>
        </p:nvPicPr>
        <p:blipFill>
          <a:blip r:embed="rId2">
            <a:extLst/>
          </a:blip>
          <a:srcRect l="0" t="49252" r="7460" b="22949"/>
          <a:stretch>
            <a:fillRect/>
          </a:stretch>
        </p:blipFill>
        <p:spPr>
          <a:xfrm>
            <a:off x="1171575" y="1416050"/>
            <a:ext cx="3781425" cy="946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6-8-3.png"/>
          <p:cNvPicPr/>
          <p:nvPr/>
        </p:nvPicPr>
        <p:blipFill>
          <a:blip r:embed="rId2">
            <a:extLst/>
          </a:blip>
          <a:srcRect l="54312" t="26585" r="0" b="49253"/>
          <a:stretch>
            <a:fillRect/>
          </a:stretch>
        </p:blipFill>
        <p:spPr>
          <a:xfrm>
            <a:off x="3390900" y="2590800"/>
            <a:ext cx="1866900" cy="8223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5" name="Group 245"/>
          <p:cNvGrpSpPr/>
          <p:nvPr/>
        </p:nvGrpSpPr>
        <p:grpSpPr>
          <a:xfrm>
            <a:off x="990599" y="3786187"/>
            <a:ext cx="6370639" cy="785813"/>
            <a:chOff x="0" y="0"/>
            <a:chExt cx="6370637" cy="785812"/>
          </a:xfrm>
        </p:grpSpPr>
        <p:pic>
          <p:nvPicPr>
            <p:cNvPr id="243" name="6-8-3a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370638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6-8-3a.png"/>
            <p:cNvPicPr/>
            <p:nvPr/>
          </p:nvPicPr>
          <p:blipFill>
            <a:blip r:embed="rId3">
              <a:extLst/>
            </a:blip>
            <a:srcRect l="19337" t="0" r="0" b="0"/>
            <a:stretch>
              <a:fillRect/>
            </a:stretch>
          </p:blipFill>
          <p:spPr>
            <a:xfrm>
              <a:off x="1168400" y="0"/>
              <a:ext cx="5138738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3"/>
      <p:bldP build="whole" bldLvl="1" animBg="1" rev="0" advAuto="0" spid="242" grpId="2"/>
      <p:bldP build="whole" bldLvl="1" animBg="1" rev="0" advAuto="0" spid="2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280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6–7)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Example 1:  Dilation in a Coordinate Plane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2:  Standardized Test Example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Concept Summary:  Scale Factor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Example 3:  Find a Scale Factor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48" name="Shape 248"/>
          <p:cNvSpPr/>
          <p:nvPr/>
        </p:nvSpPr>
        <p:spPr>
          <a:xfrm>
            <a:off x="704850" y="1371600"/>
            <a:ext cx="4670425" cy="141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Triangle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ABC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has been reduced in size as shown on the graph. What is the scale factor of the dilation?</a:t>
            </a:r>
          </a:p>
        </p:txBody>
      </p:sp>
      <p:pic>
        <p:nvPicPr>
          <p:cNvPr id="249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Group 254"/>
          <p:cNvGrpSpPr/>
          <p:nvPr/>
        </p:nvGrpSpPr>
        <p:grpSpPr>
          <a:xfrm>
            <a:off x="1054100" y="2943225"/>
            <a:ext cx="2806700" cy="2451359"/>
            <a:chOff x="0" y="0"/>
            <a:chExt cx="2806700" cy="2451358"/>
          </a:xfrm>
        </p:grpSpPr>
        <p:pic>
          <p:nvPicPr>
            <p:cNvPr id="251" name="6-8-3b.png"/>
            <p:cNvPicPr/>
            <p:nvPr/>
          </p:nvPicPr>
          <p:blipFill>
            <a:blip r:embed="rId4">
              <a:extLst/>
            </a:blip>
            <a:srcRect l="0" t="0" r="12631" b="49404"/>
            <a:stretch>
              <a:fillRect/>
            </a:stretch>
          </p:blipFill>
          <p:spPr>
            <a:xfrm>
              <a:off x="555625" y="0"/>
              <a:ext cx="263525" cy="809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6-8-3b.png"/>
            <p:cNvPicPr/>
            <p:nvPr/>
          </p:nvPicPr>
          <p:blipFill>
            <a:blip r:embed="rId4">
              <a:extLst/>
            </a:blip>
            <a:srcRect l="0" t="49404" r="0" b="0"/>
            <a:stretch>
              <a:fillRect/>
            </a:stretch>
          </p:blipFill>
          <p:spPr>
            <a:xfrm>
              <a:off x="555626" y="885825"/>
              <a:ext cx="301624" cy="809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3" name="Shape 253"/>
            <p:cNvSpPr/>
            <p:nvPr/>
          </p:nvSpPr>
          <p:spPr>
            <a:xfrm>
              <a:off x="0" y="155575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2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3</a:t>
              </a:r>
            </a:p>
          </p:txBody>
        </p:sp>
      </p:grpSp>
      <p:sp>
        <p:nvSpPr>
          <p:cNvPr id="255" name="Shape 255"/>
          <p:cNvSpPr/>
          <p:nvPr/>
        </p:nvSpPr>
        <p:spPr>
          <a:xfrm>
            <a:off x="1041400" y="30861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56" name="6-8-3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72137" y="1371600"/>
            <a:ext cx="2862264" cy="2855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822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22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3"/>
      <p:bldP build="whole" bldLvl="1" animBg="1" rev="0" advAuto="0" spid="250" grpId="2"/>
      <p:bldP build="whole" bldLvl="1" animBg="1" rev="0" advAuto="0" spid="254" grpId="4"/>
      <p:bldP build="whole" bldLvl="1" animBg="1" rev="0" advAuto="0" spid="256" grpId="5"/>
      <p:bldP build="whole" bldLvl="1" animBg="1" rev="0" advAuto="0" spid="255" grpId="6"/>
      <p:bldP build="whole" bldLvl="1" animBg="1" rev="0" advAuto="0" spid="24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1066800" y="28702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17 mm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13 mm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12 mm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11 mm</a:t>
            </a:r>
          </a:p>
        </p:txBody>
      </p:sp>
      <p:sp>
        <p:nvSpPr>
          <p:cNvPr id="116" name="Shape 116"/>
          <p:cNvSpPr/>
          <p:nvPr/>
        </p:nvSpPr>
        <p:spPr>
          <a:xfrm>
            <a:off x="685800" y="1657350"/>
            <a:ext cx="41275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The figures are similar. Find the missing measure.</a:t>
            </a:r>
          </a:p>
        </p:txBody>
      </p:sp>
      <p:sp>
        <p:nvSpPr>
          <p:cNvPr id="117" name="Shape 117"/>
          <p:cNvSpPr/>
          <p:nvPr/>
        </p:nvSpPr>
        <p:spPr>
          <a:xfrm>
            <a:off x="533400" y="48133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8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LG06-08-01-5Mi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1600200"/>
            <a:ext cx="3886200" cy="1671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1"/>
      <p:bldP build="whole" bldLvl="1" animBg="1" rev="0" advAuto="0" spid="116" grpId="2"/>
      <p:bldP build="whole" bldLvl="1" animBg="1" rev="0" advAuto="0" spid="119" grpId="3"/>
      <p:bldP build="whole" bldLvl="1" animBg="1" rev="0" advAuto="0" spid="117" grpId="5"/>
      <p:bldP build="whole" bldLvl="1" animBg="1" rev="0" advAuto="0" spid="11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2" name="Shape 122"/>
          <p:cNvSpPr/>
          <p:nvPr/>
        </p:nvSpPr>
        <p:spPr>
          <a:xfrm>
            <a:off x="1066800" y="29464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6.75 yd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5.25 yd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5 yd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3.75 yd</a:t>
            </a:r>
          </a:p>
        </p:txBody>
      </p:sp>
      <p:sp>
        <p:nvSpPr>
          <p:cNvPr id="123" name="Shape 123"/>
          <p:cNvSpPr/>
          <p:nvPr/>
        </p:nvSpPr>
        <p:spPr>
          <a:xfrm>
            <a:off x="685800" y="1657350"/>
            <a:ext cx="42037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The figures are similar. Find the missing measure.</a:t>
            </a:r>
          </a:p>
        </p:txBody>
      </p:sp>
      <p:sp>
        <p:nvSpPr>
          <p:cNvPr id="124" name="Shape 124"/>
          <p:cNvSpPr/>
          <p:nvPr/>
        </p:nvSpPr>
        <p:spPr>
          <a:xfrm>
            <a:off x="533400" y="39497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5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LG06-08-02-5Mi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6800" y="1706562"/>
            <a:ext cx="2895600" cy="1722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3"/>
      <p:bldP build="whole" bldLvl="1" animBg="1" rev="0" advAuto="0" spid="123" grpId="2"/>
      <p:bldP build="whole" bldLvl="1" animBg="1" rev="0" advAuto="0" spid="124" grpId="5"/>
      <p:bldP build="whole" bldLvl="1" animBg="1" rev="0" advAuto="0" spid="125" grpId="1"/>
      <p:bldP build="whole" bldLvl="1" animBg="1" rev="0" advAuto="0" spid="122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29" name="Shape 129"/>
          <p:cNvSpPr/>
          <p:nvPr/>
        </p:nvSpPr>
        <p:spPr>
          <a:xfrm>
            <a:off x="1066800" y="3232150"/>
            <a:ext cx="28067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19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8 in.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9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6 in.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9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4 in.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9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2 in.</a:t>
            </a:r>
          </a:p>
        </p:txBody>
      </p:sp>
      <p:sp>
        <p:nvSpPr>
          <p:cNvPr id="130" name="Shape 130"/>
          <p:cNvSpPr/>
          <p:nvPr/>
        </p:nvSpPr>
        <p:spPr>
          <a:xfrm>
            <a:off x="685800" y="1657350"/>
            <a:ext cx="8032750" cy="141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triangular pendant has a height of 6 inches and a base length of 15 inches. A similar striped pendant has a base length of 20 inches. What is the height of the striped pendant?</a:t>
            </a:r>
          </a:p>
        </p:txBody>
      </p:sp>
      <p:sp>
        <p:nvSpPr>
          <p:cNvPr id="131" name="Shape 131"/>
          <p:cNvSpPr/>
          <p:nvPr/>
        </p:nvSpPr>
        <p:spPr>
          <a:xfrm>
            <a:off x="533400" y="330835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2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2"/>
      <p:bldP build="whole" bldLvl="1" animBg="1" rev="0" advAuto="0" spid="132" grpId="1"/>
      <p:bldP build="whole" bldLvl="1" animBg="1" rev="0" advAuto="0" spid="131" grpId="4"/>
      <p:bldP build="whole" bldLvl="1" animBg="1" rev="0" advAuto="0" spid="12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35" name="Shape 135"/>
          <p:cNvSpPr/>
          <p:nvPr/>
        </p:nvSpPr>
        <p:spPr>
          <a:xfrm>
            <a:off x="3200400" y="53482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6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6-8-4.png"/>
          <p:cNvPicPr/>
          <p:nvPr/>
        </p:nvPicPr>
        <p:blipFill>
          <a:blip r:embed="rId3">
            <a:extLst/>
          </a:blip>
          <a:srcRect l="0" t="0" r="0" b="52409"/>
          <a:stretch>
            <a:fillRect/>
          </a:stretch>
        </p:blipFill>
        <p:spPr>
          <a:xfrm>
            <a:off x="1066800" y="1660525"/>
            <a:ext cx="7324725" cy="22256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Group 142"/>
          <p:cNvGrpSpPr/>
          <p:nvPr/>
        </p:nvGrpSpPr>
        <p:grpSpPr>
          <a:xfrm>
            <a:off x="1066800" y="4152900"/>
            <a:ext cx="5041901" cy="1763713"/>
            <a:chOff x="0" y="0"/>
            <a:chExt cx="5041900" cy="1763712"/>
          </a:xfrm>
        </p:grpSpPr>
        <p:sp>
          <p:nvSpPr>
            <p:cNvPr id="138" name="Shape 138"/>
            <p:cNvSpPr/>
            <p:nvPr/>
          </p:nvSpPr>
          <p:spPr>
            <a:xfrm>
              <a:off x="0" y="206375"/>
              <a:ext cx="5041900" cy="10634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tabLst>
                  <a:tab pos="2667000" algn="l"/>
                  <a:tab pos="27813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	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endPara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tabLst>
                  <a:tab pos="2667000" algn="l"/>
                  <a:tab pos="27813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5 meters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39" name="11Math_PA_L_06-08-5minck4.png"/>
            <p:cNvPicPr/>
            <p:nvPr/>
          </p:nvPicPr>
          <p:blipFill>
            <a:blip r:embed="rId4">
              <a:extLst/>
            </a:blip>
            <a:srcRect l="0" t="0" r="0" b="66600"/>
            <a:stretch>
              <a:fillRect/>
            </a:stretch>
          </p:blipFill>
          <p:spPr>
            <a:xfrm>
              <a:off x="533399" y="0"/>
              <a:ext cx="1617664" cy="825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11Math_PA_L_06-08-5minck4.png"/>
            <p:cNvPicPr/>
            <p:nvPr/>
          </p:nvPicPr>
          <p:blipFill>
            <a:blip r:embed="rId4">
              <a:extLst/>
            </a:blip>
            <a:srcRect l="0" t="33999" r="0" b="33200"/>
            <a:stretch>
              <a:fillRect/>
            </a:stretch>
          </p:blipFill>
          <p:spPr>
            <a:xfrm>
              <a:off x="3124199" y="6350"/>
              <a:ext cx="1617664" cy="809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11Math_PA_L_06-08-5minck4.png"/>
            <p:cNvPicPr/>
            <p:nvPr/>
          </p:nvPicPr>
          <p:blipFill>
            <a:blip r:embed="rId4">
              <a:extLst/>
            </a:blip>
            <a:srcRect l="0" t="68600" r="0" b="0"/>
            <a:stretch>
              <a:fillRect/>
            </a:stretch>
          </p:blipFill>
          <p:spPr>
            <a:xfrm>
              <a:off x="3136899" y="987425"/>
              <a:ext cx="1617664" cy="776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  <p:bldP build="whole" bldLvl="1" animBg="1" rev="0" advAuto="0" spid="137" grpId="2"/>
      <p:bldP build="whole" bldLvl="1" animBg="1" rev="0" advAuto="0" spid="135" grpId="4"/>
      <p:bldP build="whole" bldLvl="1" animBg="1" rev="0" advAuto="0" spid="14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45" name="Shape 145"/>
          <p:cNvSpPr/>
          <p:nvPr/>
        </p:nvSpPr>
        <p:spPr>
          <a:xfrm>
            <a:off x="809625" y="1590675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Trapezoid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MNOP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is similar to trapezoid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STUV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 Which of the following statements is true?</a:t>
            </a:r>
          </a:p>
        </p:txBody>
      </p:sp>
      <p:sp>
        <p:nvSpPr>
          <p:cNvPr id="146" name="Shape 146"/>
          <p:cNvSpPr/>
          <p:nvPr/>
        </p:nvSpPr>
        <p:spPr>
          <a:xfrm>
            <a:off x="533400" y="27828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7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Std Test Prac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Group 158"/>
          <p:cNvGrpSpPr/>
          <p:nvPr/>
        </p:nvGrpSpPr>
        <p:grpSpPr>
          <a:xfrm>
            <a:off x="1066800" y="2717800"/>
            <a:ext cx="2806700" cy="2846388"/>
            <a:chOff x="0" y="0"/>
            <a:chExt cx="2806700" cy="2846387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b="1" i="1" sz="2400">
                  <a:uFill>
                    <a:solidFill/>
                  </a:uFill>
                </a:rPr>
                <a:t>MN</a:t>
              </a:r>
              <a:r>
                <a:rPr b="1" sz="2400">
                  <a:uFill>
                    <a:solidFill/>
                  </a:uFill>
                </a:rPr>
                <a:t> ~ </a:t>
              </a:r>
              <a:r>
                <a:rPr b="1" i="1" sz="2400">
                  <a:uFill>
                    <a:solidFill/>
                  </a:uFill>
                </a:rPr>
                <a:t>ST</a:t>
              </a:r>
              <a:endParaRPr b="1" i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b="1" i="1" sz="2400">
                  <a:uFill>
                    <a:solidFill/>
                  </a:uFill>
                </a:rPr>
                <a:t>PM</a:t>
              </a:r>
              <a:r>
                <a:rPr b="1" sz="2400">
                  <a:uFill>
                    <a:solidFill/>
                  </a:uFill>
                </a:rPr>
                <a:t> ~ </a:t>
              </a:r>
              <a:r>
                <a:rPr b="1" i="1" sz="2400">
                  <a:uFill>
                    <a:solidFill/>
                  </a:uFill>
                </a:rPr>
                <a:t>TU</a:t>
              </a:r>
              <a:endParaRPr b="1" i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b="1" i="1" sz="2400">
                  <a:uFill>
                    <a:solidFill/>
                  </a:uFill>
                </a:rPr>
                <a:t>SV</a:t>
              </a:r>
              <a:r>
                <a:rPr b="1" sz="2400">
                  <a:uFill>
                    <a:solidFill/>
                  </a:uFill>
                </a:rPr>
                <a:t> ~ </a:t>
              </a:r>
              <a:r>
                <a:rPr b="1" i="1" sz="2400">
                  <a:uFill>
                    <a:solidFill/>
                  </a:uFill>
                </a:rPr>
                <a:t>TV</a:t>
              </a:r>
              <a:endParaRPr b="1" i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b="1" i="1" sz="2400">
                  <a:uFill>
                    <a:solidFill/>
                  </a:uFill>
                </a:rPr>
                <a:t>OP</a:t>
              </a:r>
              <a:r>
                <a:rPr b="1" sz="2400">
                  <a:uFill>
                    <a:solidFill/>
                  </a:uFill>
                </a:rPr>
                <a:t> ~ </a:t>
              </a:r>
              <a:r>
                <a:rPr b="1" i="1" sz="2400">
                  <a:uFill>
                    <a:solidFill/>
                  </a:uFill>
                </a:rPr>
                <a:t>NM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676275" y="44450"/>
              <a:ext cx="43815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495425" y="44450"/>
              <a:ext cx="38100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676275" y="977900"/>
              <a:ext cx="43815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1485900" y="977900"/>
              <a:ext cx="38100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685800" y="1911350"/>
              <a:ext cx="40005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1428750" y="1911350"/>
              <a:ext cx="38100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85800" y="2844800"/>
              <a:ext cx="371475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476375" y="2844800"/>
              <a:ext cx="438150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5"/>
      <p:bldP build="whole" bldLvl="1" animBg="1" rev="0" advAuto="0" spid="147" grpId="2"/>
      <p:bldP build="whole" bldLvl="1" animBg="1" rev="0" advAuto="0" spid="145" grpId="3"/>
      <p:bldP build="whole" bldLvl="1" animBg="1" rev="0" advAuto="0" spid="148" grpId="1"/>
      <p:bldP build="whole" bldLvl="1" animBg="1" rev="0" advAuto="0" spid="158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61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812800" y="1828800"/>
            <a:ext cx="7632700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You have already used transformations such as translations and reflections in the coordinate plane. (Lesson 2–7)</a:t>
            </a:r>
          </a:p>
        </p:txBody>
      </p:sp>
      <p:pic>
        <p:nvPicPr>
          <p:cNvPr id="163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2067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812800" y="42164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Graph dilations on a coordinate plane.</a:t>
            </a:r>
          </a:p>
        </p:txBody>
      </p:sp>
      <p:sp>
        <p:nvSpPr>
          <p:cNvPr id="165" name="Shape 165"/>
          <p:cNvSpPr/>
          <p:nvPr/>
        </p:nvSpPr>
        <p:spPr>
          <a:xfrm>
            <a:off x="812800" y="48577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Find the scale factor of a dilation.	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3"/>
      <p:bldP build="whole" bldLvl="1" animBg="1" rev="0" advAuto="0" spid="161" grpId="1"/>
      <p:bldP build="p" bldLvl="5" animBg="1" rev="0" advAuto="0" spid="165" grpId="5"/>
      <p:bldP build="whole" bldLvl="1" animBg="1" rev="0" advAuto="0" spid="164" grpId="4"/>
      <p:bldP build="whole" bldLvl="1" animBg="1" rev="0" advAuto="0" spid="16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68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dilation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2"/>
      <p:bldP build="whole" bldLvl="1" animBg="1" rev="0" advAuto="0" spid="16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